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0"/>
  </p:notesMasterIdLst>
  <p:sldIdLst>
    <p:sldId id="257" r:id="rId2"/>
    <p:sldId id="276" r:id="rId3"/>
    <p:sldId id="262" r:id="rId4"/>
    <p:sldId id="277" r:id="rId5"/>
    <p:sldId id="279" r:id="rId6"/>
    <p:sldId id="278" r:id="rId7"/>
    <p:sldId id="275" r:id="rId8"/>
    <p:sldId id="27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649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65097" autoAdjust="0"/>
  </p:normalViewPr>
  <p:slideViewPr>
    <p:cSldViewPr>
      <p:cViewPr varScale="1">
        <p:scale>
          <a:sx n="80" d="100"/>
          <a:sy n="80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3F21A-D406-4B41-8A4D-0CD942DD0F3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4ACEE-BC4C-46E1-B051-BF685A623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604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4ACEE-BC4C-46E1-B051-BF685A623E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867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4ACEE-BC4C-46E1-B051-BF685A623E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025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4ACEE-BC4C-46E1-B051-BF685A623E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538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4ACEE-BC4C-46E1-B051-BF685A623E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47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4ACEE-BC4C-46E1-B051-BF685A623E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35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4ACEE-BC4C-46E1-B051-BF685A623E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432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5A41C-D0A0-4E03-8519-75166D8B4E85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9B661-BE46-4FA7-AAA4-2D6D985C1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pulidindi@advantageengineers.com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362200"/>
            <a:ext cx="9143999" cy="2057400"/>
          </a:xfrm>
          <a:prstGeom prst="rect">
            <a:avLst/>
          </a:prstGeom>
          <a:solidFill>
            <a:srgbClr val="006496"/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0" y="469636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Century Gothic" pitchFamily="34" charset="0"/>
              </a:rPr>
              <a:t>2016 Broadband Communities Summit</a:t>
            </a:r>
          </a:p>
          <a:p>
            <a:pPr algn="ctr"/>
            <a:r>
              <a:rPr lang="en-US" sz="2000" b="1" i="1" dirty="0">
                <a:latin typeface="Century Gothic" pitchFamily="34" charset="0"/>
              </a:rPr>
              <a:t>Austin, Texas</a:t>
            </a:r>
          </a:p>
        </p:txBody>
      </p:sp>
      <p:pic>
        <p:nvPicPr>
          <p:cNvPr id="7" name="Picture 6" descr="AE LOGO horiz 575U 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000" y="533400"/>
            <a:ext cx="4563000" cy="1306163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2819400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Rural Broadband Issues for Tribal Nations and the Developing World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6553200"/>
            <a:ext cx="9143999" cy="304800"/>
          </a:xfrm>
          <a:prstGeom prst="rect">
            <a:avLst/>
          </a:prstGeom>
          <a:solidFill>
            <a:srgbClr val="71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Gas wells 029 resized.jpg"/>
          <p:cNvPicPr>
            <a:picLocks noChangeAspect="1"/>
          </p:cNvPicPr>
          <p:nvPr/>
        </p:nvPicPr>
        <p:blipFill>
          <a:blip r:embed="rId3" cstate="print"/>
          <a:srcRect l="16667" t="44444" r="60001" b="31853"/>
          <a:stretch>
            <a:fillRect/>
          </a:stretch>
        </p:blipFill>
        <p:spPr bwMode="auto">
          <a:xfrm>
            <a:off x="152400" y="1524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889125" y="152400"/>
            <a:ext cx="7102475" cy="1219200"/>
          </a:xfrm>
          <a:prstGeom prst="rect">
            <a:avLst/>
          </a:prstGeom>
          <a:solidFill>
            <a:srgbClr val="00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286000" y="5334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Advantage Engineers</a:t>
            </a:r>
            <a:endParaRPr lang="en-US" sz="26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 rot="10800000" flipV="1">
            <a:off x="5715000" y="1535445"/>
            <a:ext cx="27432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dirty="0">
                <a:latin typeface="Arial" pitchFamily="34" charset="0"/>
                <a:cs typeface="Arial" pitchFamily="34" charset="0"/>
              </a:rPr>
              <a:t>Central New Jersey: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520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Fellowship</a:t>
            </a:r>
            <a:r>
              <a:rPr lang="fr-FR" dirty="0">
                <a:latin typeface="Arial" pitchFamily="34" charset="0"/>
                <a:cs typeface="Arial" pitchFamily="34" charset="0"/>
              </a:rPr>
              <a:t> Rd., Ste A-106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Mount Laurel, NJ 08054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Philadelphia Area: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1025 Andrew Dr., Ste 100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West Chester, PA 19380</a:t>
            </a:r>
          </a:p>
          <a:p>
            <a:pPr>
              <a:spcBef>
                <a:spcPts val="1800"/>
              </a:spcBef>
            </a:pPr>
            <a:r>
              <a:rPr lang="fr-FR" dirty="0">
                <a:latin typeface="Arial" pitchFamily="34" charset="0"/>
                <a:cs typeface="Arial" pitchFamily="34" charset="0"/>
              </a:rPr>
              <a:t>Greater Lehigh Valley: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6520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Stonegate</a:t>
            </a:r>
            <a:r>
              <a:rPr lang="fr-FR" dirty="0">
                <a:latin typeface="Arial" pitchFamily="34" charset="0"/>
                <a:cs typeface="Arial" pitchFamily="34" charset="0"/>
              </a:rPr>
              <a:t> Dr., Ste110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Allentown, PA 18106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Pittsburgh/Ohio Area: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2400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Ansys</a:t>
            </a:r>
            <a:r>
              <a:rPr lang="fr-FR" dirty="0">
                <a:latin typeface="Arial" pitchFamily="34" charset="0"/>
                <a:cs typeface="Arial" pitchFamily="34" charset="0"/>
              </a:rPr>
              <a:t> Dr., Ste 102</a:t>
            </a:r>
            <a:br>
              <a:rPr lang="fr-FR" dirty="0">
                <a:latin typeface="Arial" pitchFamily="34" charset="0"/>
                <a:cs typeface="Arial" pitchFamily="34" charset="0"/>
              </a:rPr>
            </a:br>
            <a:r>
              <a:rPr lang="fr-FR" dirty="0">
                <a:latin typeface="Arial" pitchFamily="34" charset="0"/>
                <a:cs typeface="Arial" pitchFamily="34" charset="0"/>
              </a:rPr>
              <a:t>Canonsburg, PA 15317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416324" y="1557897"/>
            <a:ext cx="2971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>
                <a:latin typeface="Arial" pitchFamily="34" charset="0"/>
                <a:cs typeface="Arial" pitchFamily="34" charset="0"/>
              </a:rPr>
              <a:t>Telecommunications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b="1" dirty="0" err="1">
                <a:latin typeface="Arial" pitchFamily="34" charset="0"/>
                <a:cs typeface="Arial" pitchFamily="34" charset="0"/>
              </a:rPr>
              <a:t>Headquarters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Baltimore/D.C. Metro Area: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7070 Samuel Morse Dr., Ste 150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Columbia, MD 21046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443-367-0003</a:t>
            </a:r>
          </a:p>
          <a:p>
            <a:endParaRPr lang="fr-FR" b="1" dirty="0">
              <a:latin typeface="Arial" pitchFamily="34" charset="0"/>
              <a:cs typeface="Arial" pitchFamily="34" charset="0"/>
            </a:endParaRPr>
          </a:p>
          <a:p>
            <a:r>
              <a:rPr lang="fr-FR" b="1" dirty="0" err="1">
                <a:latin typeface="Arial" pitchFamily="34" charset="0"/>
                <a:cs typeface="Arial" pitchFamily="34" charset="0"/>
              </a:rPr>
              <a:t>Environmental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Geotechnical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b="1" dirty="0" err="1">
                <a:latin typeface="Arial" pitchFamily="34" charset="0"/>
                <a:cs typeface="Arial" pitchFamily="34" charset="0"/>
              </a:rPr>
              <a:t>Headquarters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Central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Pennsylvania</a:t>
            </a:r>
            <a:r>
              <a:rPr lang="fr-FR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435 Independence Ave., Ste C</a:t>
            </a:r>
          </a:p>
          <a:p>
            <a:r>
              <a:rPr lang="fr-FR" dirty="0" err="1">
                <a:latin typeface="Arial" pitchFamily="34" charset="0"/>
                <a:cs typeface="Arial" pitchFamily="34" charset="0"/>
              </a:rPr>
              <a:t>Mechanicsburg</a:t>
            </a:r>
            <a:r>
              <a:rPr lang="fr-FR" dirty="0">
                <a:latin typeface="Arial" pitchFamily="34" charset="0"/>
                <a:cs typeface="Arial" pitchFamily="34" charset="0"/>
              </a:rPr>
              <a:t>, PA 17055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717-458-0800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endParaRPr lang="fr-FR" sz="400" dirty="0">
              <a:latin typeface="Arial" pitchFamily="34" charset="0"/>
              <a:cs typeface="Arial" pitchFamily="34" charset="0"/>
            </a:endParaRPr>
          </a:p>
          <a:p>
            <a:endParaRPr lang="fr-FR" sz="400" dirty="0"/>
          </a:p>
          <a:p>
            <a:endParaRPr lang="fr-FR" sz="400" dirty="0"/>
          </a:p>
          <a:p>
            <a:endParaRPr lang="fr-FR" sz="400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" y="6705600"/>
            <a:ext cx="8839200" cy="152400"/>
          </a:xfrm>
          <a:prstGeom prst="rect">
            <a:avLst/>
          </a:prstGeom>
          <a:solidFill>
            <a:srgbClr val="71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1" name="Picture 30" descr="Icon only 575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019800"/>
            <a:ext cx="533400" cy="533400"/>
          </a:xfrm>
          <a:prstGeom prst="rect">
            <a:avLst/>
          </a:prstGeom>
        </p:spPr>
      </p:pic>
      <p:pic>
        <p:nvPicPr>
          <p:cNvPr id="12" name="Picture 11" descr="Eastern states 8.5xx11 4.15.png"/>
          <p:cNvPicPr>
            <a:picLocks noChangeAspect="1"/>
          </p:cNvPicPr>
          <p:nvPr/>
        </p:nvPicPr>
        <p:blipFill>
          <a:blip r:embed="rId5" cstate="print"/>
          <a:srcRect t="4110" r="5556" b="4110"/>
          <a:stretch>
            <a:fillRect/>
          </a:stretch>
        </p:blipFill>
        <p:spPr>
          <a:xfrm>
            <a:off x="0" y="2020854"/>
            <a:ext cx="2598216" cy="348694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472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Monopole Picture resized.jpg"/>
          <p:cNvPicPr>
            <a:picLocks noChangeAspect="1"/>
          </p:cNvPicPr>
          <p:nvPr/>
        </p:nvPicPr>
        <p:blipFill>
          <a:blip r:embed="rId3" cstate="print"/>
          <a:srcRect t="7895" b="35046"/>
          <a:stretch>
            <a:fillRect/>
          </a:stretch>
        </p:blipFill>
        <p:spPr bwMode="auto">
          <a:xfrm>
            <a:off x="152400" y="152400"/>
            <a:ext cx="1590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89125" y="152400"/>
            <a:ext cx="7102475" cy="1219200"/>
          </a:xfrm>
          <a:prstGeom prst="rect">
            <a:avLst/>
          </a:prstGeom>
          <a:solidFill>
            <a:srgbClr val="00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286000" y="498157"/>
            <a:ext cx="6629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Technology in India</a:t>
            </a:r>
            <a:endParaRPr lang="en-US" sz="26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4" name="Picture 13" descr="Icon only 575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019800"/>
            <a:ext cx="533400" cy="533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6705600"/>
            <a:ext cx="8839200" cy="152400"/>
          </a:xfrm>
          <a:prstGeom prst="rect">
            <a:avLst/>
          </a:prstGeom>
          <a:solidFill>
            <a:srgbClr val="71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1752600"/>
            <a:ext cx="6781800" cy="70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D13339"/>
              </a:buClr>
              <a:defRPr/>
            </a:pPr>
            <a:endParaRPr lang="en-US" sz="1200" dirty="0"/>
          </a:p>
          <a:p>
            <a:pPr indent="228600">
              <a:lnSpc>
                <a:spcPct val="150000"/>
              </a:lnSpc>
              <a:buClr>
                <a:srgbClr val="D13339"/>
              </a:buClr>
              <a:defRPr/>
            </a:pP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9600" y="1492665"/>
            <a:ext cx="7924800" cy="45883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89125" y="152400"/>
            <a:ext cx="7102475" cy="1219200"/>
          </a:xfrm>
          <a:prstGeom prst="rect">
            <a:avLst/>
          </a:prstGeom>
          <a:solidFill>
            <a:srgbClr val="00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286000" y="533400"/>
            <a:ext cx="662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ICTs in India</a:t>
            </a:r>
            <a:endParaRPr lang="en-US" sz="26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199" name="Picture 7" descr="iStock_000018382124_Large.jpg"/>
          <p:cNvPicPr>
            <a:picLocks noChangeAspect="1"/>
          </p:cNvPicPr>
          <p:nvPr/>
        </p:nvPicPr>
        <p:blipFill>
          <a:blip r:embed="rId3" cstate="print"/>
          <a:srcRect l="24269" t="8395" r="3644" b="9106"/>
          <a:stretch>
            <a:fillRect/>
          </a:stretch>
        </p:blipFill>
        <p:spPr bwMode="auto">
          <a:xfrm>
            <a:off x="152400" y="157163"/>
            <a:ext cx="15922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con only 575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019800"/>
            <a:ext cx="533400" cy="53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6705600"/>
            <a:ext cx="8839200" cy="152400"/>
          </a:xfrm>
          <a:prstGeom prst="rect">
            <a:avLst/>
          </a:prstGeom>
          <a:solidFill>
            <a:srgbClr val="71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875234" y="1532111"/>
            <a:ext cx="507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Hole-in-the-Wall</a:t>
            </a:r>
            <a:endParaRPr lang="fr-FR" sz="400" dirty="0">
              <a:solidFill>
                <a:srgbClr val="C00000"/>
              </a:solidFill>
            </a:endParaRPr>
          </a:p>
        </p:txBody>
      </p:sp>
      <p:pic>
        <p:nvPicPr>
          <p:cNvPr id="1030" name="Picture 6" descr="hole-in-the-wal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1342" y="2202655"/>
            <a:ext cx="6125766" cy="408384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143000" y="6230034"/>
            <a:ext cx="507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Arial" pitchFamily="34" charset="0"/>
                <a:cs typeface="Arial" pitchFamily="34" charset="0"/>
              </a:rPr>
              <a:t>Photo Credit: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Apass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Educational Group, LLC</a:t>
            </a:r>
            <a:endParaRPr lang="fr-FR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101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89125" y="152400"/>
            <a:ext cx="7102475" cy="1219200"/>
          </a:xfrm>
          <a:prstGeom prst="rect">
            <a:avLst/>
          </a:prstGeom>
          <a:solidFill>
            <a:srgbClr val="00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286000" y="533400"/>
            <a:ext cx="662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ICTs in India</a:t>
            </a:r>
            <a:endParaRPr lang="en-US" sz="26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199" name="Picture 7" descr="iStock_000018382124_Large.jpg"/>
          <p:cNvPicPr>
            <a:picLocks noChangeAspect="1"/>
          </p:cNvPicPr>
          <p:nvPr/>
        </p:nvPicPr>
        <p:blipFill>
          <a:blip r:embed="rId3" cstate="print"/>
          <a:srcRect l="24269" t="8395" r="3644" b="9106"/>
          <a:stretch>
            <a:fillRect/>
          </a:stretch>
        </p:blipFill>
        <p:spPr bwMode="auto">
          <a:xfrm>
            <a:off x="152400" y="157163"/>
            <a:ext cx="15922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con only 575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019800"/>
            <a:ext cx="533400" cy="53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6705600"/>
            <a:ext cx="8839200" cy="152400"/>
          </a:xfrm>
          <a:prstGeom prst="rect">
            <a:avLst/>
          </a:prstGeom>
          <a:solidFill>
            <a:srgbClr val="71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736622" y="1552722"/>
            <a:ext cx="507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Community Radio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371600" y="6239477"/>
            <a:ext cx="507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Photo Credit: The Better India</a:t>
            </a:r>
            <a:endParaRPr lang="fr-FR" i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66961" y="1944106"/>
            <a:ext cx="5617303" cy="427411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090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89125" y="152400"/>
            <a:ext cx="7102475" cy="1219200"/>
          </a:xfrm>
          <a:prstGeom prst="rect">
            <a:avLst/>
          </a:prstGeom>
          <a:solidFill>
            <a:srgbClr val="00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286000" y="533400"/>
            <a:ext cx="662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ICTs in India</a:t>
            </a:r>
            <a:endParaRPr lang="en-US" sz="26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199" name="Picture 7" descr="iStock_000018382124_Large.jpg"/>
          <p:cNvPicPr>
            <a:picLocks noChangeAspect="1"/>
          </p:cNvPicPr>
          <p:nvPr/>
        </p:nvPicPr>
        <p:blipFill>
          <a:blip r:embed="rId3" cstate="print"/>
          <a:srcRect l="24269" t="8395" r="3644" b="9106"/>
          <a:stretch>
            <a:fillRect/>
          </a:stretch>
        </p:blipFill>
        <p:spPr bwMode="auto">
          <a:xfrm>
            <a:off x="152400" y="157163"/>
            <a:ext cx="15922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con only 575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019800"/>
            <a:ext cx="533400" cy="53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6705600"/>
            <a:ext cx="8839200" cy="152400"/>
          </a:xfrm>
          <a:prstGeom prst="rect">
            <a:avLst/>
          </a:prstGeom>
          <a:solidFill>
            <a:srgbClr val="71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156123" y="1524000"/>
            <a:ext cx="68317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On-Line Records Management System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8200" y="2247039"/>
            <a:ext cx="7186515" cy="418901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741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89125" y="152400"/>
            <a:ext cx="7102475" cy="1219200"/>
          </a:xfrm>
          <a:prstGeom prst="rect">
            <a:avLst/>
          </a:prstGeom>
          <a:solidFill>
            <a:srgbClr val="00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125662" y="301150"/>
            <a:ext cx="662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Connection Between Broadband and Sustainable Growth</a:t>
            </a:r>
            <a:endParaRPr lang="en-US" sz="26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199" name="Picture 7" descr="iStock_000018382124_Large.jpg"/>
          <p:cNvPicPr>
            <a:picLocks noChangeAspect="1"/>
          </p:cNvPicPr>
          <p:nvPr/>
        </p:nvPicPr>
        <p:blipFill>
          <a:blip r:embed="rId3" cstate="print"/>
          <a:srcRect l="24269" t="8395" r="3644" b="9106"/>
          <a:stretch>
            <a:fillRect/>
          </a:stretch>
        </p:blipFill>
        <p:spPr bwMode="auto">
          <a:xfrm>
            <a:off x="152400" y="157163"/>
            <a:ext cx="15922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con only 575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019800"/>
            <a:ext cx="533400" cy="53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6705600"/>
            <a:ext cx="8839200" cy="152400"/>
          </a:xfrm>
          <a:prstGeom prst="rect">
            <a:avLst/>
          </a:prstGeom>
          <a:solidFill>
            <a:srgbClr val="71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7676" y="3732512"/>
            <a:ext cx="41510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I </a:t>
            </a:r>
            <a:r>
              <a:rPr lang="en-US" sz="2000" b="1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US" sz="2000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3376" y="1732171"/>
            <a:ext cx="807532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I </a:t>
            </a:r>
            <a:r>
              <a:rPr lang="en-US" sz="2000" b="1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</a:t>
            </a:r>
            <a:r>
              <a:rPr lang="en-US" sz="2000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Digital Literacy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Economic Development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E9C968BC-1C04-454B-BC02-54473256AFDE" descr="E9C968BC-1C04-454B-BC02-54473256AF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50084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0DA5387C-3640-4349-ACF2-2DA425C6E747" descr="0DA5387C-3640-4349-ACF2-2DA425C6E7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25662" y="3615066"/>
            <a:ext cx="2211676" cy="21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34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Gas wells 029 resized.jpg"/>
          <p:cNvPicPr>
            <a:picLocks noChangeAspect="1"/>
          </p:cNvPicPr>
          <p:nvPr/>
        </p:nvPicPr>
        <p:blipFill>
          <a:blip r:embed="rId2" cstate="print"/>
          <a:srcRect l="16667" t="44444" r="60001" b="31853"/>
          <a:stretch>
            <a:fillRect/>
          </a:stretch>
        </p:blipFill>
        <p:spPr bwMode="auto">
          <a:xfrm>
            <a:off x="152400" y="1524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889125" y="152400"/>
            <a:ext cx="7102475" cy="1219200"/>
          </a:xfrm>
          <a:prstGeom prst="rect">
            <a:avLst/>
          </a:prstGeom>
          <a:solidFill>
            <a:srgbClr val="00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286000" y="5334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Contact </a:t>
            </a:r>
            <a:endParaRPr lang="en-US" sz="26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66800" y="1868488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Julia Pulidindi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Advantage Engineers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  <a:hlinkClick r:id="rId3"/>
              </a:rPr>
              <a:t>jpulidindi@advantageengineers.com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240-401-3270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www.advantageengineers.com</a:t>
            </a:r>
            <a:endParaRPr lang="fr-FR" sz="400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" y="6705600"/>
            <a:ext cx="8839200" cy="152400"/>
          </a:xfrm>
          <a:prstGeom prst="rect">
            <a:avLst/>
          </a:prstGeom>
          <a:solidFill>
            <a:srgbClr val="71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1" name="Picture 30" descr="Icon only 575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6019800"/>
            <a:ext cx="533400" cy="533400"/>
          </a:xfrm>
          <a:prstGeom prst="rect">
            <a:avLst/>
          </a:prstGeom>
        </p:spPr>
      </p:pic>
      <p:pic>
        <p:nvPicPr>
          <p:cNvPr id="2051" name="7D307752-D559-4557-9C96-686D607B4A33" descr="7D307752-D559-4557-9C96-686D607B4A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28936" y="3207545"/>
            <a:ext cx="2281237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221</Words>
  <Application>Microsoft Macintosh PowerPoint</Application>
  <PresentationFormat>On-screen Show (4:3)</PresentationFormat>
  <Paragraphs>67</Paragraphs>
  <Slides>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Advantage Engineers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Bender</dc:creator>
  <cp:lastModifiedBy>frank odasz</cp:lastModifiedBy>
  <cp:revision>97</cp:revision>
  <dcterms:created xsi:type="dcterms:W3CDTF">2016-04-12T20:45:41Z</dcterms:created>
  <dcterms:modified xsi:type="dcterms:W3CDTF">2016-04-12T20:47:10Z</dcterms:modified>
</cp:coreProperties>
</file>