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1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698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96" y="-6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5/4/17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5/4/17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5/4/17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5/4/17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5/4/17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5/4/17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5/4/17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5/4/17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5/4/17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5/4/17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5/4/17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5/4/17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4456090"/>
            <a:ext cx="9924264" cy="71362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Urban Lessons    </a:t>
            </a:r>
            <a:r>
              <a:rPr lang="en-US" sz="5400" b="1" dirty="0" smtClean="0">
                <a:latin typeface="Wingdings 3" panose="05040102010807070707" pitchFamily="18" charset="2"/>
                <a:ea typeface="Yu Gothic UI Light" panose="020B0300000000000000" pitchFamily="34" charset="-128"/>
              </a:rPr>
              <a:t>g</a:t>
            </a:r>
            <a:r>
              <a:rPr lang="en-US" sz="5400" b="1" dirty="0" smtClean="0"/>
              <a:t>   Rural </a:t>
            </a:r>
            <a:r>
              <a:rPr lang="en-US" sz="5400" b="1" dirty="0"/>
              <a:t>Opportunities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5441088"/>
            <a:ext cx="10058400" cy="580019"/>
          </a:xfrm>
        </p:spPr>
        <p:txBody>
          <a:bodyPr/>
          <a:lstStyle/>
          <a:p>
            <a:r>
              <a:rPr lang="en-US" dirty="0" smtClean="0"/>
              <a:t>Michael Liimatta</a:t>
            </a:r>
            <a:endParaRPr lang="en-US" dirty="0"/>
          </a:p>
        </p:txBody>
      </p:sp>
      <p:pic>
        <p:nvPicPr>
          <p:cNvPr id="1026" name="Picture 2" descr="Image result for computers choctaw you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2874" b="24195"/>
          <a:stretch/>
        </p:blipFill>
        <p:spPr bwMode="auto">
          <a:xfrm>
            <a:off x="6254439" y="752492"/>
            <a:ext cx="4409656" cy="345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28" t="14583" r="2883" b="20302"/>
          <a:stretch/>
        </p:blipFill>
        <p:spPr>
          <a:xfrm>
            <a:off x="866084" y="777328"/>
            <a:ext cx="5082992" cy="342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76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#6: Computers are Available!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609" y="1879026"/>
            <a:ext cx="6490952" cy="44444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The </a:t>
            </a:r>
            <a:r>
              <a:rPr lang="en-US" sz="2400" dirty="0"/>
              <a:t>largest hurdle to broadband adoption is the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upfront </a:t>
            </a:r>
            <a:r>
              <a:rPr lang="en-US" sz="2400" dirty="0"/>
              <a:t>investment in a computer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In </a:t>
            </a:r>
            <a:r>
              <a:rPr lang="en-US" sz="2400" dirty="0"/>
              <a:t>the US, millions of perfectly usable computers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end </a:t>
            </a:r>
            <a:r>
              <a:rPr lang="en-US" sz="2400" dirty="0"/>
              <a:t>up as e-junk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Reuse </a:t>
            </a:r>
            <a:r>
              <a:rPr lang="en-US" sz="2400" dirty="0"/>
              <a:t>is better for the environment than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recycling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Partner </a:t>
            </a:r>
            <a:r>
              <a:rPr lang="en-US" sz="2400" dirty="0"/>
              <a:t>with your local e-Stewards affiliate to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collect </a:t>
            </a:r>
            <a:r>
              <a:rPr lang="en-US" sz="2400" dirty="0"/>
              <a:t>out-of-service equipment for refurbishing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and </a:t>
            </a:r>
            <a:r>
              <a:rPr lang="en-US" sz="2400" dirty="0"/>
              <a:t>distribution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Refurbishing </a:t>
            </a:r>
            <a:r>
              <a:rPr lang="en-US" sz="2400" dirty="0"/>
              <a:t>efforts can become training and </a:t>
            </a:r>
            <a:r>
              <a:rPr lang="en-US" sz="2400" dirty="0" err="1"/>
              <a:t>and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a </a:t>
            </a:r>
            <a:r>
              <a:rPr lang="en-US" sz="2400" dirty="0"/>
              <a:t>volunteer opportunity for local geeks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94249" y="2037829"/>
            <a:ext cx="3693661" cy="320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55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#7: Government Involvement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921106" y="1909585"/>
            <a:ext cx="4234574" cy="4234574"/>
          </a:xfrm>
        </p:spPr>
      </p:pic>
      <p:sp>
        <p:nvSpPr>
          <p:cNvPr id="5" name="TextBox 4"/>
          <p:cNvSpPr txBox="1"/>
          <p:nvPr/>
        </p:nvSpPr>
        <p:spPr>
          <a:xfrm>
            <a:off x="1097280" y="1909585"/>
            <a:ext cx="5393672" cy="410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Digital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Equity is one of 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oday’s most 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important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social justice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issues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 education our civic leaders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and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impress upon them the need to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make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everyone is able to access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and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Internet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March 15, 2017, the City Council of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Kansas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City, Missouri unanimously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passed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historic Digital Equity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Strategic Plan, a model for other 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63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 Lutheran pastor in Michigan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 Street outreach &amp; treatment center director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 Education director for association of homeless missions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 Founder and CAO of an online university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 Founder of Connecting for Good, KC Digital Inclusion Coalition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 Manager of ConnectHome at HUD in DC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 Street outreach &amp; homeless shelter director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60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2011: Google Fiber Comes to Kansas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8948242" cy="42168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The </a:t>
            </a:r>
            <a:r>
              <a:rPr lang="en-US" sz="2800" dirty="0"/>
              <a:t>advent of super high speed Internet threatened </a:t>
            </a:r>
            <a:r>
              <a:rPr lang="en-US" sz="2800" dirty="0" smtClean="0"/>
              <a:t>  </a:t>
            </a:r>
            <a:br>
              <a:rPr lang="en-US" sz="2800" dirty="0" smtClean="0"/>
            </a:br>
            <a:r>
              <a:rPr lang="en-US" sz="2800" dirty="0" smtClean="0"/>
              <a:t>    to </a:t>
            </a:r>
            <a:r>
              <a:rPr lang="en-US" sz="2800" dirty="0"/>
              <a:t>widen the digital divide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The </a:t>
            </a:r>
            <a:r>
              <a:rPr lang="en-US" sz="2800" dirty="0"/>
              <a:t>company’s initial low income strategy put up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more </a:t>
            </a:r>
            <a:r>
              <a:rPr lang="en-US" sz="2800" dirty="0"/>
              <a:t>barriers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Without a community </a:t>
            </a:r>
            <a:r>
              <a:rPr lang="en-US" sz="2800" dirty="0"/>
              <a:t>response, half the community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– </a:t>
            </a:r>
            <a:r>
              <a:rPr lang="en-US" sz="2800" dirty="0"/>
              <a:t>low income residents, minorities and recent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immigrants </a:t>
            </a:r>
            <a:r>
              <a:rPr lang="en-US" sz="2800" dirty="0"/>
              <a:t>– </a:t>
            </a:r>
            <a:r>
              <a:rPr lang="en-US" sz="2800" dirty="0" smtClean="0"/>
              <a:t>would </a:t>
            </a:r>
            <a:r>
              <a:rPr lang="en-US" sz="2800" dirty="0"/>
              <a:t>not benefit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Response </a:t>
            </a:r>
            <a:r>
              <a:rPr lang="en-US" sz="2800" dirty="0"/>
              <a:t>#1: Connecting for Good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Response </a:t>
            </a:r>
            <a:r>
              <a:rPr lang="en-US" sz="2800" dirty="0"/>
              <a:t>#2: Kansas City Coalition for Digital Inclusion</a:t>
            </a:r>
          </a:p>
        </p:txBody>
      </p:sp>
      <p:pic>
        <p:nvPicPr>
          <p:cNvPr id="2050" name="Picture 2" descr="Cute Google Fiber's technicolor rabbit logo. It looks like Austin will be the next city to receive Google's high-speed Internet service, called Fiber.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591" r="29776"/>
          <a:stretch/>
        </p:blipFill>
        <p:spPr bwMode="auto">
          <a:xfrm>
            <a:off x="9337183" y="1845734"/>
            <a:ext cx="2743201" cy="43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95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ConnectHome: My DC Experience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83206" y="2189409"/>
            <a:ext cx="3593206" cy="3593206"/>
          </a:xfrm>
        </p:spPr>
      </p:pic>
      <p:sp>
        <p:nvSpPr>
          <p:cNvPr id="4" name="AutoShape 2" descr="Image result for connecthome obama new york ti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connecthome obama new york tim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15944" y="2189408"/>
            <a:ext cx="6040191" cy="394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White House/HUD initiative in 27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Cities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 Choctaw Nation of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Oklahoma</a:t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Pilot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demonstrate effectiveness of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public/private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partnerships to bring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connectivity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 devices to school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children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public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housing</a:t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It’s not as easy as </a:t>
            </a:r>
            <a:r>
              <a:rPr lang="en-US" sz="2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might seem…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1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# 1: “If you build it…”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6567" b="8468"/>
          <a:stretch/>
        </p:blipFill>
        <p:spPr>
          <a:xfrm>
            <a:off x="1208964" y="1797608"/>
            <a:ext cx="9946716" cy="456455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7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#2: Solutions Start w/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845733"/>
            <a:ext cx="6694438" cy="4104305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</a:t>
            </a:r>
            <a:r>
              <a:rPr lang="en-US" sz="4000" dirty="0" smtClean="0"/>
              <a:t>No </a:t>
            </a:r>
            <a:r>
              <a:rPr lang="en-US" sz="4000" dirty="0"/>
              <a:t>one begins to lay fiber before an engineering </a:t>
            </a:r>
            <a:br>
              <a:rPr lang="en-US" sz="4000" dirty="0"/>
            </a:br>
            <a:r>
              <a:rPr lang="en-US" sz="4000" dirty="0" smtClean="0"/>
              <a:t>  study </a:t>
            </a:r>
            <a:r>
              <a:rPr lang="en-US" sz="4000" dirty="0"/>
              <a:t>is conducted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4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/>
              <a:t> For </a:t>
            </a:r>
            <a:r>
              <a:rPr lang="en-US" sz="4000" dirty="0"/>
              <a:t>highest impact: understand the needs </a:t>
            </a:r>
            <a:r>
              <a:rPr lang="en-US" sz="4000" dirty="0" smtClean="0"/>
              <a:t>and</a:t>
            </a:r>
            <a:br>
              <a:rPr lang="en-US" sz="4000" dirty="0" smtClean="0"/>
            </a:br>
            <a:r>
              <a:rPr lang="en-US" sz="4000" dirty="0" smtClean="0"/>
              <a:t>    focus </a:t>
            </a:r>
            <a:r>
              <a:rPr lang="en-US" sz="4000" dirty="0"/>
              <a:t>on areas where  </a:t>
            </a:r>
            <a:r>
              <a:rPr lang="en-US" sz="4000" dirty="0" smtClean="0"/>
              <a:t>they </a:t>
            </a:r>
            <a:r>
              <a:rPr lang="en-US" sz="4000" dirty="0"/>
              <a:t>are the greatest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4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/>
              <a:t> Community </a:t>
            </a:r>
            <a:r>
              <a:rPr lang="en-US" sz="4000" dirty="0"/>
              <a:t>“buy in” is absolutely essential: They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may </a:t>
            </a:r>
            <a:r>
              <a:rPr lang="en-US" sz="4000" dirty="0"/>
              <a:t>have a </a:t>
            </a:r>
            <a:r>
              <a:rPr lang="en-US" sz="4000" dirty="0" smtClean="0"/>
              <a:t>completely </a:t>
            </a:r>
            <a:r>
              <a:rPr lang="en-US" sz="4000" dirty="0"/>
              <a:t>different idea of what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they need </a:t>
            </a:r>
            <a:r>
              <a:rPr lang="en-US" sz="4000" dirty="0"/>
              <a:t>than we do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6923" t="27366" r="45673" b="10490"/>
          <a:stretch/>
        </p:blipFill>
        <p:spPr bwMode="auto">
          <a:xfrm>
            <a:off x="7934659" y="1845733"/>
            <a:ext cx="3746479" cy="4409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#3: Not Just One Digital Divide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3371" y="1923007"/>
            <a:ext cx="5432309" cy="4023360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80000"/>
              </a:lnSpc>
              <a:buNone/>
            </a:pPr>
            <a:endParaRPr lang="en-US" b="1" i="1" dirty="0" smtClean="0"/>
          </a:p>
          <a:p>
            <a:pPr fontAlgn="base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b="1" i="1" dirty="0" smtClean="0"/>
              <a:t> </a:t>
            </a:r>
            <a:r>
              <a:rPr lang="en-US" sz="2800" dirty="0" smtClean="0"/>
              <a:t>Early Adopters</a:t>
            </a:r>
            <a:br>
              <a:rPr lang="en-US" sz="2800" dirty="0" smtClean="0"/>
            </a:br>
            <a:endParaRPr lang="en-US" sz="2800" dirty="0" smtClean="0"/>
          </a:p>
          <a:p>
            <a:pPr fontAlgn="base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800" dirty="0" smtClean="0"/>
              <a:t> The Uninformed</a:t>
            </a:r>
            <a:br>
              <a:rPr lang="en-US" sz="2800" dirty="0" smtClean="0"/>
            </a:br>
            <a:endParaRPr lang="en-US" sz="2800" dirty="0" smtClean="0"/>
          </a:p>
          <a:p>
            <a:pPr fontAlgn="base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800" dirty="0" smtClean="0"/>
              <a:t> The </a:t>
            </a:r>
            <a:r>
              <a:rPr lang="en-US" sz="2800" dirty="0"/>
              <a:t>Financially </a:t>
            </a:r>
            <a:r>
              <a:rPr lang="en-US" sz="2800" dirty="0" smtClean="0"/>
              <a:t>Challenged</a:t>
            </a:r>
            <a:br>
              <a:rPr lang="en-US" sz="2800" dirty="0" smtClean="0"/>
            </a:br>
            <a:endParaRPr lang="en-US" sz="2800" dirty="0" smtClean="0"/>
          </a:p>
          <a:p>
            <a:pPr fontAlgn="base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800" dirty="0" smtClean="0"/>
              <a:t> The </a:t>
            </a:r>
            <a:r>
              <a:rPr lang="en-US" sz="2800" dirty="0"/>
              <a:t>Unconvinced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360" r="18012"/>
          <a:stretch/>
        </p:blipFill>
        <p:spPr>
          <a:xfrm>
            <a:off x="1210615" y="1835399"/>
            <a:ext cx="4005330" cy="425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25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#4: Empower Digital Champions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94749" y="1872021"/>
            <a:ext cx="3260931" cy="4347909"/>
          </a:xfrm>
        </p:spPr>
      </p:pic>
      <p:sp>
        <p:nvSpPr>
          <p:cNvPr id="5" name="TextBox 4"/>
          <p:cNvSpPr txBox="1"/>
          <p:nvPr/>
        </p:nvSpPr>
        <p:spPr>
          <a:xfrm>
            <a:off x="1249251" y="2202287"/>
            <a:ext cx="6323526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 defTabSz="91440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reach a community discover who your allies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are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identify and empower local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advocates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defTabSz="91440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People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readily accept instruction and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advice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those who look like them and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have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shared life experience</a:t>
            </a:r>
          </a:p>
          <a:p>
            <a:pPr marL="91440" indent="-91440" defTabSz="91440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Developing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types of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relationships </a:t>
            </a: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takes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time</a:t>
            </a:r>
          </a:p>
          <a:p>
            <a:pPr marL="91440" indent="-91440" defTabSz="91440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Many subgroups can have their own 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champions; seniors, educators, government 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officials, business owners, etc.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9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#5: Coalitions Get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548219" cy="422684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 For </a:t>
            </a:r>
            <a:r>
              <a:rPr lang="en-US" sz="2400" dirty="0"/>
              <a:t>maximum impact, identify your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partners </a:t>
            </a:r>
            <a:r>
              <a:rPr lang="en-US" sz="2400" dirty="0"/>
              <a:t>and act jointly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 Allies </a:t>
            </a:r>
            <a:r>
              <a:rPr lang="en-US" sz="2400" dirty="0"/>
              <a:t>can be found in all sorts of places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 Libraries </a:t>
            </a:r>
            <a:r>
              <a:rPr lang="en-US" sz="2400" dirty="0"/>
              <a:t>are at the forefront of digital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inclusion </a:t>
            </a:r>
            <a:r>
              <a:rPr lang="en-US" sz="2400" dirty="0"/>
              <a:t>and should be included </a:t>
            </a:r>
            <a:r>
              <a:rPr lang="en-US" sz="2400" dirty="0" smtClean="0"/>
              <a:t>early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 All social service efforts achieve more </a:t>
            </a:r>
            <a:br>
              <a:rPr lang="en-US" sz="2400" dirty="0" smtClean="0"/>
            </a:br>
            <a:r>
              <a:rPr lang="en-US" sz="2400" dirty="0" smtClean="0"/>
              <a:t>   when access to affordable technology is a </a:t>
            </a:r>
            <a:br>
              <a:rPr lang="en-US" sz="2400" dirty="0" smtClean="0"/>
            </a:br>
            <a:r>
              <a:rPr lang="en-US" sz="2400" dirty="0" smtClean="0"/>
              <a:t>   part of their efforts</a:t>
            </a:r>
            <a:endParaRPr lang="en-US" sz="2400" dirty="0"/>
          </a:p>
        </p:txBody>
      </p:sp>
      <p:pic>
        <p:nvPicPr>
          <p:cNvPr id="4098" name="Picture 2" descr="Image may contain: indo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4355" t="21670" r="8310" b="-107"/>
          <a:stretch/>
        </p:blipFill>
        <p:spPr bwMode="auto">
          <a:xfrm>
            <a:off x="7026150" y="1845734"/>
            <a:ext cx="4129529" cy="42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35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111</TotalTime>
  <Words>645</Words>
  <Application>Microsoft Macintosh PowerPoint</Application>
  <PresentationFormat>Custom</PresentationFormat>
  <Paragraphs>54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Retrospect</vt:lpstr>
      <vt:lpstr>Urban Lessons    g   Rural Opportunities</vt:lpstr>
      <vt:lpstr>My Journey</vt:lpstr>
      <vt:lpstr>2011: Google Fiber Comes to Kansas City</vt:lpstr>
      <vt:lpstr>ConnectHome: My DC Experience</vt:lpstr>
      <vt:lpstr>Lesson # 1: “If you build it…”</vt:lpstr>
      <vt:lpstr>Lesson #2: Solutions Start w/ Data</vt:lpstr>
      <vt:lpstr>Lesson #3: Not Just One Digital Divide</vt:lpstr>
      <vt:lpstr>Lesson #4: Empower Digital Champions</vt:lpstr>
      <vt:lpstr>Lesson #5: Coalitions Get Results</vt:lpstr>
      <vt:lpstr>Lesson #6: Computers are Available!</vt:lpstr>
      <vt:lpstr>Lesson #7: Government Involvement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Lessons           Rural Opportunities</dc:title>
  <dc:creator>Michael Liimatta</dc:creator>
  <cp:lastModifiedBy>frank odasz</cp:lastModifiedBy>
  <cp:revision>13</cp:revision>
  <dcterms:created xsi:type="dcterms:W3CDTF">2017-05-04T14:24:03Z</dcterms:created>
  <dcterms:modified xsi:type="dcterms:W3CDTF">2017-05-04T14:27:24Z</dcterms:modified>
</cp:coreProperties>
</file>